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57" r:id="rId2"/>
    <p:sldId id="258" r:id="rId3"/>
    <p:sldId id="259" r:id="rId4"/>
    <p:sldId id="260"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880FA-E5DD-4770-BDA5-0C77D8829A72}" v="1" dt="2025-11-13T07:47:08.4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41" autoAdjust="0"/>
  </p:normalViewPr>
  <p:slideViewPr>
    <p:cSldViewPr snapToGrid="0">
      <p:cViewPr varScale="1">
        <p:scale>
          <a:sx n="51" d="100"/>
          <a:sy n="51" d="100"/>
        </p:scale>
        <p:origin x="912" y="72"/>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79" d="100"/>
          <a:sy n="79"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18" Type="http://schemas.openxmlformats.org/officeDocument/2006/relationships/customXml" Target="../customXml/item5.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17"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27-11-2025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27-11-2025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933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19" r:id="rId3"/>
    <p:sldLayoutId id="2147483726" r:id="rId4"/>
    <p:sldLayoutId id="2147483666" r:id="rId5"/>
    <p:sldLayoutId id="2147483741"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313251" y="1882800"/>
            <a:ext cx="5245337" cy="2336400"/>
          </a:xfrm>
        </p:spPr>
        <p:txBody>
          <a:bodyPr anchor="t"/>
          <a:lstStyle/>
          <a:p>
            <a:pPr algn="ctr"/>
            <a:r>
              <a:rPr lang="nl-NL" dirty="0"/>
              <a:t>Ontwikkeling Query’s</a:t>
            </a:r>
          </a:p>
        </p:txBody>
      </p:sp>
      <p:sp>
        <p:nvSpPr>
          <p:cNvPr id="6" name="Ondertitel 5"/>
          <p:cNvSpPr>
            <a:spLocks noGrp="1"/>
          </p:cNvSpPr>
          <p:nvPr>
            <p:ph type="subTitle" idx="1"/>
          </p:nvPr>
        </p:nvSpPr>
        <p:spPr/>
        <p:txBody>
          <a:bodyPr/>
          <a:lstStyle/>
          <a:p>
            <a:r>
              <a:rPr lang="nl-NL" dirty="0"/>
              <a:t>voor dataportaal</a:t>
            </a:r>
          </a:p>
        </p:txBody>
      </p:sp>
    </p:spTree>
    <p:extLst>
      <p:ext uri="{BB962C8B-B14F-4D97-AF65-F5344CB8AC3E}">
        <p14:creationId xmlns:p14="http://schemas.microsoft.com/office/powerpoint/2010/main" val="374711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199DE7B-D862-0DA9-4584-B28416522139}"/>
              </a:ext>
            </a:extLst>
          </p:cNvPr>
          <p:cNvSpPr>
            <a:spLocks noGrp="1"/>
          </p:cNvSpPr>
          <p:nvPr>
            <p:ph type="sldNum" sz="quarter" idx="25"/>
          </p:nvPr>
        </p:nvSpPr>
        <p:spPr/>
        <p:txBody>
          <a:bodyPr/>
          <a:lstStyle/>
          <a:p>
            <a:fld id="{10A0A6AF-03C5-477E-939A-E28F7E7F05EA}" type="slidenum">
              <a:rPr lang="nl-NL" smtClean="0"/>
              <a:pPr/>
              <a:t>2</a:t>
            </a:fld>
            <a:endParaRPr lang="nl-NL" dirty="0"/>
          </a:p>
        </p:txBody>
      </p:sp>
      <p:sp>
        <p:nvSpPr>
          <p:cNvPr id="6" name="Titel 5">
            <a:extLst>
              <a:ext uri="{FF2B5EF4-FFF2-40B4-BE49-F238E27FC236}">
                <a16:creationId xmlns:a16="http://schemas.microsoft.com/office/drawing/2014/main" id="{D929934F-6899-CA61-2BEB-0B60EB613552}"/>
              </a:ext>
            </a:extLst>
          </p:cNvPr>
          <p:cNvSpPr>
            <a:spLocks noGrp="1"/>
          </p:cNvSpPr>
          <p:nvPr>
            <p:ph type="ctrTitle"/>
          </p:nvPr>
        </p:nvSpPr>
        <p:spPr/>
        <p:txBody>
          <a:bodyPr anchor="t"/>
          <a:lstStyle/>
          <a:p>
            <a:r>
              <a:rPr lang="nl-NL" dirty="0"/>
              <a:t>MBA’s toevoegen</a:t>
            </a:r>
          </a:p>
        </p:txBody>
      </p:sp>
      <p:pic>
        <p:nvPicPr>
          <p:cNvPr id="11" name="Afbeelding 10">
            <a:extLst>
              <a:ext uri="{FF2B5EF4-FFF2-40B4-BE49-F238E27FC236}">
                <a16:creationId xmlns:a16="http://schemas.microsoft.com/office/drawing/2014/main" id="{2C6D9751-47B8-595F-9391-8D531E60ED0B}"/>
              </a:ext>
            </a:extLst>
          </p:cNvPr>
          <p:cNvPicPr>
            <a:picLocks noChangeAspect="1"/>
          </p:cNvPicPr>
          <p:nvPr/>
        </p:nvPicPr>
        <p:blipFill>
          <a:blip r:embed="rId2"/>
          <a:stretch>
            <a:fillRect/>
          </a:stretch>
        </p:blipFill>
        <p:spPr>
          <a:xfrm>
            <a:off x="6414793" y="3272257"/>
            <a:ext cx="5548609" cy="2949156"/>
          </a:xfrm>
          <a:prstGeom prst="rect">
            <a:avLst/>
          </a:prstGeom>
        </p:spPr>
      </p:pic>
      <p:sp>
        <p:nvSpPr>
          <p:cNvPr id="12" name="Tekstvak 11">
            <a:extLst>
              <a:ext uri="{FF2B5EF4-FFF2-40B4-BE49-F238E27FC236}">
                <a16:creationId xmlns:a16="http://schemas.microsoft.com/office/drawing/2014/main" id="{CCDD0557-7782-A0AF-9871-A5E313362A80}"/>
              </a:ext>
            </a:extLst>
          </p:cNvPr>
          <p:cNvSpPr txBox="1"/>
          <p:nvPr/>
        </p:nvSpPr>
        <p:spPr>
          <a:xfrm>
            <a:off x="509155" y="1484006"/>
            <a:ext cx="5004000" cy="3139321"/>
          </a:xfrm>
          <a:prstGeom prst="rect">
            <a:avLst/>
          </a:prstGeom>
          <a:noFill/>
        </p:spPr>
        <p:txBody>
          <a:bodyPr wrap="square" rtlCol="0">
            <a:spAutoFit/>
          </a:bodyPr>
          <a:lstStyle/>
          <a:p>
            <a:r>
              <a:rPr lang="nl-NL" dirty="0"/>
              <a:t>In het dashboard datakwaliteit staan op dit moment 8 MBA’s. Deze worden uitgebreid met minimaal 2- en maximaal 5 MBA’s per kwartaal. Dit gaat door tot alle MBA’s in het REV zijn opgenomen. </a:t>
            </a:r>
          </a:p>
          <a:p>
            <a:endParaRPr lang="nl-NL" dirty="0"/>
          </a:p>
          <a:p>
            <a:r>
              <a:rPr lang="nl-NL" dirty="0"/>
              <a:t>Uitzondering is hier de regio overstijgende MBA’s. Deze passen niet in het huidige </a:t>
            </a:r>
            <a:r>
              <a:rPr lang="nl-NL" dirty="0" err="1"/>
              <a:t>frontend</a:t>
            </a:r>
            <a:r>
              <a:rPr lang="nl-NL" dirty="0"/>
              <a:t>. Hier zal een nieuw </a:t>
            </a:r>
            <a:r>
              <a:rPr lang="nl-NL" dirty="0" err="1"/>
              <a:t>frontend</a:t>
            </a:r>
            <a:r>
              <a:rPr lang="nl-NL" dirty="0"/>
              <a:t> voor moeten worden ontworpen.</a:t>
            </a:r>
          </a:p>
        </p:txBody>
      </p:sp>
    </p:spTree>
    <p:extLst>
      <p:ext uri="{BB962C8B-B14F-4D97-AF65-F5344CB8AC3E}">
        <p14:creationId xmlns:p14="http://schemas.microsoft.com/office/powerpoint/2010/main" val="31748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695A2C7-AE48-66C7-9437-EC92E340F72D}"/>
              </a:ext>
            </a:extLst>
          </p:cNvPr>
          <p:cNvSpPr>
            <a:spLocks noGrp="1"/>
          </p:cNvSpPr>
          <p:nvPr>
            <p:ph type="sldNum" sz="quarter" idx="25"/>
          </p:nvPr>
        </p:nvSpPr>
        <p:spPr/>
        <p:txBody>
          <a:bodyPr/>
          <a:lstStyle/>
          <a:p>
            <a:fld id="{10A0A6AF-03C5-477E-939A-E28F7E7F05EA}" type="slidenum">
              <a:rPr lang="nl-NL" smtClean="0"/>
              <a:pPr/>
              <a:t>3</a:t>
            </a:fld>
            <a:endParaRPr lang="nl-NL" dirty="0"/>
          </a:p>
        </p:txBody>
      </p:sp>
      <p:sp>
        <p:nvSpPr>
          <p:cNvPr id="6" name="Titel 5">
            <a:extLst>
              <a:ext uri="{FF2B5EF4-FFF2-40B4-BE49-F238E27FC236}">
                <a16:creationId xmlns:a16="http://schemas.microsoft.com/office/drawing/2014/main" id="{B4C27A6D-7B99-35AB-C561-02442A10D37C}"/>
              </a:ext>
            </a:extLst>
          </p:cNvPr>
          <p:cNvSpPr>
            <a:spLocks noGrp="1"/>
          </p:cNvSpPr>
          <p:nvPr>
            <p:ph type="ctrTitle"/>
          </p:nvPr>
        </p:nvSpPr>
        <p:spPr/>
        <p:txBody>
          <a:bodyPr anchor="t"/>
          <a:lstStyle/>
          <a:p>
            <a:r>
              <a:rPr lang="nl-NL" dirty="0"/>
              <a:t>Uitbreiding controle mogelijkheden voor de datakwaliteit in het REV</a:t>
            </a:r>
          </a:p>
        </p:txBody>
      </p:sp>
      <p:sp>
        <p:nvSpPr>
          <p:cNvPr id="12" name="Tekstvak 11">
            <a:extLst>
              <a:ext uri="{FF2B5EF4-FFF2-40B4-BE49-F238E27FC236}">
                <a16:creationId xmlns:a16="http://schemas.microsoft.com/office/drawing/2014/main" id="{5734936B-3A68-610C-C482-FE750A49450C}"/>
              </a:ext>
            </a:extLst>
          </p:cNvPr>
          <p:cNvSpPr txBox="1"/>
          <p:nvPr/>
        </p:nvSpPr>
        <p:spPr>
          <a:xfrm>
            <a:off x="271464" y="206734"/>
            <a:ext cx="5003800" cy="5693866"/>
          </a:xfrm>
          <a:prstGeom prst="rect">
            <a:avLst/>
          </a:prstGeom>
          <a:noFill/>
        </p:spPr>
        <p:txBody>
          <a:bodyPr wrap="square" rtlCol="0">
            <a:spAutoFit/>
          </a:bodyPr>
          <a:lstStyle/>
          <a:p>
            <a:r>
              <a:rPr lang="nl-NL" sz="1600" dirty="0"/>
              <a:t>Naast het compleet maken van de controle op de datakwaliteit in het dateportaal willen wij een begin maken met het uitbreiden van de query’s op de kwaliteit van de vulling van het REV. </a:t>
            </a:r>
          </a:p>
          <a:p>
            <a:endParaRPr lang="nl-NL" sz="1600" dirty="0"/>
          </a:p>
          <a:p>
            <a:r>
              <a:rPr lang="nl-NL" sz="1600" dirty="0"/>
              <a:t>Hier hebben wij hulp bij nodig omdat wij dit voor de gebruikers van het REV doen. </a:t>
            </a:r>
          </a:p>
          <a:p>
            <a:endParaRPr lang="nl-NL" sz="1600" dirty="0"/>
          </a:p>
          <a:p>
            <a:r>
              <a:rPr lang="nl-NL" sz="1600" dirty="0"/>
              <a:t>Als eerste willen wij meer controle gaan uitvoeren op de verplichte velden, in het IMEV (3.0.2) Datamodel aangegeven.</a:t>
            </a:r>
          </a:p>
          <a:p>
            <a:endParaRPr lang="nl-NL" sz="1600" dirty="0"/>
          </a:p>
          <a:p>
            <a:r>
              <a:rPr lang="nl-NL" sz="1600" dirty="0"/>
              <a:t>Er is een lijst met een eerste overzicht van criteria. Deze is ook gebruikt voor onderzoek gebruik AI voor de datakwaliteit.</a:t>
            </a:r>
          </a:p>
          <a:p>
            <a:endParaRPr lang="nl-NL" sz="1600" dirty="0"/>
          </a:p>
          <a:p>
            <a:r>
              <a:rPr lang="nl-NL" sz="1600" dirty="0"/>
              <a:t>Michiel Feijt beheerd deze lijst. Wensen zijn altijd welkom. Wensen kunnen ook via de reguliere overleggen (OOG/OOR/Bronhoudersoverleg) worden ingediend.</a:t>
            </a:r>
          </a:p>
        </p:txBody>
      </p:sp>
      <p:pic>
        <p:nvPicPr>
          <p:cNvPr id="7" name="Afbeelding 6">
            <a:extLst>
              <a:ext uri="{FF2B5EF4-FFF2-40B4-BE49-F238E27FC236}">
                <a16:creationId xmlns:a16="http://schemas.microsoft.com/office/drawing/2014/main" id="{F2CD1695-5B97-8B63-EC3D-72F096D09346}"/>
              </a:ext>
            </a:extLst>
          </p:cNvPr>
          <p:cNvPicPr>
            <a:picLocks noChangeAspect="1"/>
          </p:cNvPicPr>
          <p:nvPr/>
        </p:nvPicPr>
        <p:blipFill>
          <a:blip r:embed="rId2"/>
          <a:stretch>
            <a:fillRect/>
          </a:stretch>
        </p:blipFill>
        <p:spPr>
          <a:xfrm>
            <a:off x="5360349" y="3976344"/>
            <a:ext cx="6196851" cy="2660635"/>
          </a:xfrm>
          <a:prstGeom prst="rect">
            <a:avLst/>
          </a:prstGeom>
          <a:ln>
            <a:noFill/>
          </a:ln>
          <a:effectLst>
            <a:outerShdw blurRad="292100" dist="139700" dir="2700000" algn="tl" rotWithShape="0">
              <a:srgbClr val="333333">
                <a:alpha val="65000"/>
              </a:srgbClr>
            </a:outerShdw>
          </a:effectLst>
        </p:spPr>
      </p:pic>
      <p:pic>
        <p:nvPicPr>
          <p:cNvPr id="3" name="Afbeelding 2">
            <a:extLst>
              <a:ext uri="{FF2B5EF4-FFF2-40B4-BE49-F238E27FC236}">
                <a16:creationId xmlns:a16="http://schemas.microsoft.com/office/drawing/2014/main" id="{55FE35F9-4ACA-D8D8-19AB-95E027185EB9}"/>
              </a:ext>
            </a:extLst>
          </p:cNvPr>
          <p:cNvPicPr>
            <a:picLocks noChangeAspect="1"/>
          </p:cNvPicPr>
          <p:nvPr/>
        </p:nvPicPr>
        <p:blipFill>
          <a:blip r:embed="rId3"/>
          <a:stretch>
            <a:fillRect/>
          </a:stretch>
        </p:blipFill>
        <p:spPr>
          <a:xfrm>
            <a:off x="1553370" y="5426266"/>
            <a:ext cx="6553199" cy="1373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824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D240881-37C0-CD11-4944-8AFDB5C0C3BA}"/>
              </a:ext>
            </a:extLst>
          </p:cNvPr>
          <p:cNvSpPr>
            <a:spLocks noGrp="1"/>
          </p:cNvSpPr>
          <p:nvPr>
            <p:ph type="sldNum" sz="quarter" idx="25"/>
          </p:nvPr>
        </p:nvSpPr>
        <p:spPr/>
        <p:txBody>
          <a:bodyPr/>
          <a:lstStyle/>
          <a:p>
            <a:fld id="{10A0A6AF-03C5-477E-939A-E28F7E7F05EA}" type="slidenum">
              <a:rPr lang="nl-NL" smtClean="0"/>
              <a:pPr/>
              <a:t>4</a:t>
            </a:fld>
            <a:endParaRPr lang="nl-NL" dirty="0"/>
          </a:p>
        </p:txBody>
      </p:sp>
      <p:sp>
        <p:nvSpPr>
          <p:cNvPr id="6" name="Titel 5">
            <a:extLst>
              <a:ext uri="{FF2B5EF4-FFF2-40B4-BE49-F238E27FC236}">
                <a16:creationId xmlns:a16="http://schemas.microsoft.com/office/drawing/2014/main" id="{B7B20901-4001-6811-3F9E-AEF5064C8101}"/>
              </a:ext>
            </a:extLst>
          </p:cNvPr>
          <p:cNvSpPr>
            <a:spLocks noGrp="1"/>
          </p:cNvSpPr>
          <p:nvPr>
            <p:ph type="ctrTitle"/>
          </p:nvPr>
        </p:nvSpPr>
        <p:spPr/>
        <p:txBody>
          <a:bodyPr anchor="t"/>
          <a:lstStyle/>
          <a:p>
            <a:r>
              <a:rPr lang="nl-NL" dirty="0"/>
              <a:t>Planning voor 2026</a:t>
            </a:r>
          </a:p>
        </p:txBody>
      </p:sp>
      <p:sp>
        <p:nvSpPr>
          <p:cNvPr id="9" name="Tekstvak 8">
            <a:extLst>
              <a:ext uri="{FF2B5EF4-FFF2-40B4-BE49-F238E27FC236}">
                <a16:creationId xmlns:a16="http://schemas.microsoft.com/office/drawing/2014/main" id="{009AD236-0576-0633-698B-643B72341974}"/>
              </a:ext>
            </a:extLst>
          </p:cNvPr>
          <p:cNvSpPr txBox="1"/>
          <p:nvPr/>
        </p:nvSpPr>
        <p:spPr>
          <a:xfrm>
            <a:off x="339698" y="910095"/>
            <a:ext cx="5004001" cy="5355312"/>
          </a:xfrm>
          <a:prstGeom prst="rect">
            <a:avLst/>
          </a:prstGeom>
          <a:noFill/>
        </p:spPr>
        <p:txBody>
          <a:bodyPr wrap="square" rtlCol="0">
            <a:spAutoFit/>
          </a:bodyPr>
          <a:lstStyle/>
          <a:p>
            <a:r>
              <a:rPr lang="nl-NL" dirty="0"/>
              <a:t>In 2026 willen wij verder met het </a:t>
            </a:r>
            <a:r>
              <a:rPr lang="nl-NL" dirty="0" err="1"/>
              <a:t>doorontwikkelen</a:t>
            </a:r>
            <a:r>
              <a:rPr lang="nl-NL" dirty="0"/>
              <a:t> van het dataportaal. De MBA’s worden verder uitgebreid maar daarnaast willen wij de controle op data correctheid en volledigheid verder uitbreiden.</a:t>
            </a:r>
          </a:p>
          <a:p>
            <a:endParaRPr lang="nl-NL" dirty="0"/>
          </a:p>
          <a:p>
            <a:r>
              <a:rPr lang="nl-NL" dirty="0"/>
              <a:t>Daarnaast willen wij een begin maken met het implementeren van controles met AI. </a:t>
            </a:r>
          </a:p>
          <a:p>
            <a:endParaRPr lang="nl-NL" dirty="0"/>
          </a:p>
          <a:p>
            <a:r>
              <a:rPr lang="nl-NL" dirty="0"/>
              <a:t>Op deze manier zou er een aantal zaken gecontroleerd kunnen worden tussen diverse bronnen, zoals;</a:t>
            </a:r>
          </a:p>
          <a:p>
            <a:pPr marL="285750" indent="-285750">
              <a:buFont typeface="Arial" panose="020B0604020202020204" pitchFamily="34" charset="0"/>
              <a:buChar char="•"/>
            </a:pPr>
            <a:r>
              <a:rPr lang="nl-NL" dirty="0"/>
              <a:t>Geografische koppeling,</a:t>
            </a:r>
          </a:p>
          <a:p>
            <a:pPr marL="285750" indent="-285750">
              <a:buFont typeface="Arial" panose="020B0604020202020204" pitchFamily="34" charset="0"/>
              <a:buChar char="•"/>
            </a:pPr>
            <a:r>
              <a:rPr lang="nl-NL" dirty="0"/>
              <a:t>Datakwaliteit: verschil in waardes,</a:t>
            </a:r>
          </a:p>
          <a:p>
            <a:pPr marL="285750" indent="-285750">
              <a:buFont typeface="Arial" panose="020B0604020202020204" pitchFamily="34" charset="0"/>
              <a:buChar char="•"/>
            </a:pPr>
            <a:r>
              <a:rPr lang="nl-NL" dirty="0"/>
              <a:t>Welke bron wat registreert en de verschillen in waarden.</a:t>
            </a:r>
          </a:p>
          <a:p>
            <a:pPr marL="285750" indent="-285750">
              <a:buFont typeface="Arial" panose="020B0604020202020204" pitchFamily="34" charset="0"/>
              <a:buChar char="•"/>
            </a:pPr>
            <a:endParaRPr lang="nl-NL" dirty="0"/>
          </a:p>
        </p:txBody>
      </p:sp>
      <p:pic>
        <p:nvPicPr>
          <p:cNvPr id="15" name="Afbeelding 14">
            <a:extLst>
              <a:ext uri="{FF2B5EF4-FFF2-40B4-BE49-F238E27FC236}">
                <a16:creationId xmlns:a16="http://schemas.microsoft.com/office/drawing/2014/main" id="{136E868D-6CE7-3018-54D9-24371BF0F3E3}"/>
              </a:ext>
            </a:extLst>
          </p:cNvPr>
          <p:cNvPicPr>
            <a:picLocks noChangeAspect="1"/>
          </p:cNvPicPr>
          <p:nvPr/>
        </p:nvPicPr>
        <p:blipFill>
          <a:blip r:embed="rId2"/>
          <a:stretch>
            <a:fillRect/>
          </a:stretch>
        </p:blipFill>
        <p:spPr>
          <a:xfrm>
            <a:off x="8144052" y="2931605"/>
            <a:ext cx="3829431" cy="2690723"/>
          </a:xfrm>
          <a:prstGeom prst="rect">
            <a:avLst/>
          </a:prstGeom>
          <a:ln>
            <a:noFill/>
          </a:ln>
          <a:effectLst>
            <a:outerShdw blurRad="292100" dist="139700" dir="2700000" algn="tl" rotWithShape="0">
              <a:srgbClr val="333333">
                <a:alpha val="65000"/>
              </a:srgbClr>
            </a:outerShdw>
          </a:effectLst>
        </p:spPr>
      </p:pic>
      <p:pic>
        <p:nvPicPr>
          <p:cNvPr id="13" name="Afbeelding 12">
            <a:extLst>
              <a:ext uri="{FF2B5EF4-FFF2-40B4-BE49-F238E27FC236}">
                <a16:creationId xmlns:a16="http://schemas.microsoft.com/office/drawing/2014/main" id="{2D6BFEF2-6CC0-BF65-114C-FA5B0D21E2DC}"/>
              </a:ext>
            </a:extLst>
          </p:cNvPr>
          <p:cNvPicPr>
            <a:picLocks noChangeAspect="1"/>
          </p:cNvPicPr>
          <p:nvPr/>
        </p:nvPicPr>
        <p:blipFill>
          <a:blip r:embed="rId3"/>
          <a:stretch>
            <a:fillRect/>
          </a:stretch>
        </p:blipFill>
        <p:spPr>
          <a:xfrm>
            <a:off x="7042826" y="4276966"/>
            <a:ext cx="3595967" cy="2518761"/>
          </a:xfrm>
          <a:prstGeom prst="rect">
            <a:avLst/>
          </a:prstGeom>
          <a:ln>
            <a:noFill/>
          </a:ln>
          <a:effectLst>
            <a:outerShdw blurRad="292100" dist="139700" dir="2700000" algn="tl" rotWithShape="0">
              <a:srgbClr val="333333">
                <a:alpha val="65000"/>
              </a:srgbClr>
            </a:outerShdw>
          </a:effectLst>
        </p:spPr>
      </p:pic>
      <p:pic>
        <p:nvPicPr>
          <p:cNvPr id="11" name="Afbeelding 10">
            <a:extLst>
              <a:ext uri="{FF2B5EF4-FFF2-40B4-BE49-F238E27FC236}">
                <a16:creationId xmlns:a16="http://schemas.microsoft.com/office/drawing/2014/main" id="{3A5B8451-574D-704B-0D3C-5BA58C1B4B37}"/>
              </a:ext>
            </a:extLst>
          </p:cNvPr>
          <p:cNvPicPr>
            <a:picLocks noChangeAspect="1"/>
          </p:cNvPicPr>
          <p:nvPr/>
        </p:nvPicPr>
        <p:blipFill>
          <a:blip r:embed="rId4"/>
          <a:stretch>
            <a:fillRect/>
          </a:stretch>
        </p:blipFill>
        <p:spPr>
          <a:xfrm>
            <a:off x="5231304" y="3202695"/>
            <a:ext cx="2790477" cy="25681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7695373"/>
      </p:ext>
    </p:extLst>
  </p:cSld>
  <p:clrMapOvr>
    <a:masterClrMapping/>
  </p:clrMapOvr>
</p:sld>
</file>

<file path=ppt/theme/theme1.xml><?xml version="1.0" encoding="utf-8"?>
<a:theme xmlns:a="http://schemas.openxmlformats.org/drawingml/2006/main" name="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 IenW_NL.pptx" id="{E9A23076-E64D-438B-962C-46A9BF35F9C7}" vid="{27769C29-EB4C-4D80-8185-2F354903FF9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ctielijst" ma:contentTypeID="0x010100B7F1890D33E8C3409FB576B974243F3D0104006D1592169F8F7A41BD11DBDF4B064B81" ma:contentTypeVersion="61" ma:contentTypeDescription="" ma:contentTypeScope="" ma:versionID="5aa0ecff0ede6b91f4b3b7d9565b64b7">
  <xsd:schema xmlns:xsd="http://www.w3.org/2001/XMLSchema" xmlns:xs="http://www.w3.org/2001/XMLSchema" xmlns:p="http://schemas.microsoft.com/office/2006/metadata/properties" xmlns:ns2="2f3d58d5-2930-416f-b001-e3ec7433ad1f" xmlns:ns3="6cd6b1d6-8ef5-495c-a46c-52f109d0c64a" targetNamespace="http://schemas.microsoft.com/office/2006/metadata/properties" ma:root="true" ma:fieldsID="7e4d1147b8ff631b82982d60f6c1e863" ns2:_="" ns3:_="">
    <xsd:import namespace="2f3d58d5-2930-416f-b001-e3ec7433ad1f"/>
    <xsd:import namespace="6cd6b1d6-8ef5-495c-a46c-52f109d0c64a"/>
    <xsd:element name="properties">
      <xsd:complexType>
        <xsd:sequence>
          <xsd:element name="documentManagement">
            <xsd:complexType>
              <xsd:all>
                <xsd:element ref="ns2:Vergadergroep" minOccurs="0"/>
                <xsd:element ref="ns2:Agendapunt" minOccurs="0"/>
                <xsd:element ref="ns2:Contactpersoon_x002f_Behandelaar" minOccurs="0"/>
                <xsd:element ref="ns2:Datum_x0020_vergadering" minOccurs="0"/>
                <xsd:element ref="ns2:Datum_x0020_volgende_x0020_vergadering" minOccurs="0"/>
                <xsd:element ref="ns2:wx_documentnummer" minOccurs="0"/>
                <xsd:element ref="ns2:Afzender" minOccurs="0"/>
                <xsd:element ref="ns2:Richting" minOccurs="0"/>
                <xsd:element ref="ns2:Ontvang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2:A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d58d5-2930-416f-b001-e3ec7433ad1f" elementFormDefault="qualified">
    <xsd:import namespace="http://schemas.microsoft.com/office/2006/documentManagement/types"/>
    <xsd:import namespace="http://schemas.microsoft.com/office/infopath/2007/PartnerControls"/>
    <xsd:element name="Vergadergroep" ma:index="2" nillable="true" ma:displayName="Vergadergroep" ma:internalName="Vergadergroep" ma:readOnly="false">
      <xsd:simpleType>
        <xsd:restriction base="dms:Text">
          <xsd:maxLength value="255"/>
        </xsd:restriction>
      </xsd:simpleType>
    </xsd:element>
    <xsd:element name="Agendapunt" ma:index="3" nillable="true" ma:displayName="Agendapunt" ma:internalName="Agendapunt" ma:readOnly="false">
      <xsd:simpleType>
        <xsd:restriction base="dms:Text">
          <xsd:maxLength value="255"/>
        </xsd:restriction>
      </xsd:simpleType>
    </xsd:element>
    <xsd:element name="Contactpersoon_x002f_Behandelaar" ma:index="4" nillable="true" ma:displayName="Contactpersoon/Behandelaar" ma:default="Dorothé van den Aker" ma:format="Dropdown" ma:internalName="Contactpersoon_x002F_Behandelaar" ma:readOnly="false">
      <xsd:simpleType>
        <xsd:restriction base="dms:Choice">
          <xsd:enumeration value="Dorothé van den Aker"/>
          <xsd:enumeration value="Marieke Bendeler"/>
          <xsd:enumeration value="Anneroos Blok"/>
          <xsd:enumeration value="Rick Bollen"/>
          <xsd:enumeration value="Floor Buckens"/>
          <xsd:enumeration value="Fred Burnet"/>
          <xsd:enumeration value="Regina Caron-Moerenhout"/>
          <xsd:enumeration value="Fons Ceelaert"/>
          <xsd:enumeration value="Ineke Corveleijn"/>
          <xsd:enumeration value="Denise van Denderen"/>
          <xsd:enumeration value="Lisanne van Dijk"/>
          <xsd:enumeration value="Willem Ebbens"/>
          <xsd:enumeration value="Sytse Elgersma"/>
          <xsd:enumeration value="Caroline Emmen"/>
          <xsd:enumeration value="Ellen van Esch"/>
          <xsd:enumeration value="Dorothé van Gijsel"/>
          <xsd:enumeration value="Petra van de Goorbergh"/>
          <xsd:enumeration value="John Griep"/>
          <xsd:enumeration value="Liesbeth in ’t Groen"/>
          <xsd:enumeration value="René de Gruijter"/>
          <xsd:enumeration value="Nancy Heuvelmans"/>
          <xsd:enumeration value="Kaj Heij"/>
          <xsd:enumeration value="Martin Honcoop"/>
          <xsd:enumeration value="Roland Huisman"/>
          <xsd:enumeration value="Michael Jansen"/>
          <xsd:enumeration value="Carmen de Jonge"/>
          <xsd:enumeration value="Sytske Jonkman"/>
          <xsd:enumeration value="Paul Jutte"/>
          <xsd:enumeration value="Femke Kijne"/>
          <xsd:enumeration value="Lian Koenraadt"/>
          <xsd:enumeration value="Ton de Kok"/>
          <xsd:enumeration value="Sharon de Kort"/>
          <xsd:enumeration value="Liesbeth Kolen"/>
          <xsd:enumeration value="Monique Kuijpers"/>
          <xsd:enumeration value="Marion van der Laan"/>
          <xsd:enumeration value="Petra Landmeter"/>
          <xsd:enumeration value="Edith Livius"/>
          <xsd:enumeration value="Karlijn Loots"/>
          <xsd:enumeration value="Tineke Nieborg"/>
          <xsd:enumeration value="Suzanne van Noort"/>
          <xsd:enumeration value="Frank Peusen"/>
          <xsd:enumeration value="Barbra Poppelaars"/>
          <xsd:enumeration value="Marloes Rijken"/>
          <xsd:enumeration value="Bas van Rooij"/>
          <xsd:enumeration value="Joost de Ruijsscher"/>
          <xsd:enumeration value="Roelf van Run"/>
          <xsd:enumeration value="Giel Schikhof"/>
          <xsd:enumeration value="Kristel van Schoonhoven"/>
          <xsd:enumeration value="Nina van Someren"/>
          <xsd:enumeration value="Charlotte Soons"/>
          <xsd:enumeration value="Monique van Spijk"/>
          <xsd:enumeration value="Kirsten Timmer"/>
          <xsd:enumeration value="Sander Vastbinder"/>
          <xsd:enumeration value="Stefanie de Veer"/>
          <xsd:enumeration value="Miranda de Veij"/>
          <xsd:enumeration value="Babette Verhagen"/>
          <xsd:enumeration value="Eveline Verhagen"/>
          <xsd:enumeration value="Niels Wessels"/>
          <xsd:enumeration value="Jolet Woordes"/>
        </xsd:restriction>
      </xsd:simpleType>
    </xsd:element>
    <xsd:element name="Datum_x0020_vergadering" ma:index="5" nillable="true" ma:displayName="Datum vergadering" ma:default="[today]" ma:format="DateOnly" ma:internalName="Datum_x0020_vergadering" ma:readOnly="false">
      <xsd:simpleType>
        <xsd:restriction base="dms:DateTime"/>
      </xsd:simpleType>
    </xsd:element>
    <xsd:element name="Datum_x0020_volgende_x0020_vergadering" ma:index="6" nillable="true" ma:displayName="Datum volgende vergadering" ma:default="[today]" ma:format="DateOnly" ma:internalName="Datum_x0020_volgende_x0020_vergadering" ma:readOnly="false">
      <xsd:simpleType>
        <xsd:restriction base="dms:DateTime"/>
      </xsd:simpleType>
    </xsd:element>
    <xsd:element name="wx_documentnummer" ma:index="7" nillable="true" ma:displayName="Documentnummer" ma:internalName="wx_documentnummer" ma:readOnly="false" ma:percentage="FALSE">
      <xsd:simpleType>
        <xsd:restriction base="dms:Number"/>
      </xsd:simpleType>
    </xsd:element>
    <xsd:element name="Afzender" ma:index="8" nillable="true" ma:displayName="Afzender" ma:internalName="Afzender" ma:readOnly="false">
      <xsd:simpleType>
        <xsd:restriction base="dms:Text">
          <xsd:maxLength value="255"/>
        </xsd:restriction>
      </xsd:simpleType>
    </xsd:element>
    <xsd:element name="Richting" ma:index="9" nillable="true" ma:displayName="Richting" ma:internalName="Richting" ma:readOnly="false">
      <xsd:simpleType>
        <xsd:restriction base="dms:Text">
          <xsd:maxLength value="255"/>
        </xsd:restriction>
      </xsd:simpleType>
    </xsd:element>
    <xsd:element name="Ontvanger" ma:index="10" nillable="true" ma:displayName="Ontvanger" ma:internalName="Ontvanger" ma:readOnly="false">
      <xsd:simpleType>
        <xsd:restriction base="dms:Text">
          <xsd:maxLength value="255"/>
        </xsd:restriction>
      </xsd:simpleType>
    </xsd:element>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Id blijven behouden" ma:description="Id behouden tijdens toevoegen." ma:hidden="true" ma:internalName="_dlc_DocIdPersistId" ma:readOnly="false">
      <xsd:simpleType>
        <xsd:restriction base="dms:Boolean"/>
      </xsd:simpleType>
    </xsd:element>
    <xsd:element name="Aan" ma:index="26" nillable="true" ma:displayName="Aan" ma:internalName="Aa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d6b1d6-8ef5-495c-a46c-52f109d0c64a"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f417c2-465e-4ce4-923d-fe3258e4f0bc" ContentTypeId="0x010100B7F1890D33E8C3409FB576B974243F3D0104"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ontactpersoon_x002f_Behandelaar xmlns="2f3d58d5-2930-416f-b001-e3ec7433ad1f">Dorothé van den Aker</Contactpersoon_x002f_Behandelaar>
    <_dlc_DocId xmlns="2f3d58d5-2930-416f-b001-e3ec7433ad1f">1174-1003764637-2299</_dlc_DocId>
    <Datum_x0020_volgende_x0020_vergadering xmlns="2f3d58d5-2930-416f-b001-e3ec7433ad1f">2025-11-27T13:36:06Z</Datum_x0020_volgende_x0020_vergadering>
    <Datum_x0020_vergadering xmlns="2f3d58d5-2930-416f-b001-e3ec7433ad1f">2025-11-27T13:36:06Z</Datum_x0020_vergadering>
    <_dlc_DocIdUrl xmlns="2f3d58d5-2930-416f-b001-e3ec7433ad1f">
      <Url>https://wispanl.sharepoint.com/sites/velin/_layouts/15/DocIdRedir.aspx?ID=1174-1003764637-2299</Url>
      <Description>1174-1003764637-2299</Description>
    </_dlc_DocIdUrl>
    <Richting xmlns="2f3d58d5-2930-416f-b001-e3ec7433ad1f" xsi:nil="true"/>
    <Ontvanger xmlns="2f3d58d5-2930-416f-b001-e3ec7433ad1f" xsi:nil="true"/>
    <Vergadergroep xmlns="2f3d58d5-2930-416f-b001-e3ec7433ad1f" xsi:nil="true"/>
    <Agendapunt xmlns="2f3d58d5-2930-416f-b001-e3ec7433ad1f" xsi:nil="true"/>
    <_dlc_DocIdPersistId xmlns="2f3d58d5-2930-416f-b001-e3ec7433ad1f" xsi:nil="true"/>
    <Aan xmlns="2f3d58d5-2930-416f-b001-e3ec7433ad1f" xsi:nil="true"/>
    <Afzender xmlns="2f3d58d5-2930-416f-b001-e3ec7433ad1f" xsi:nil="true"/>
    <wx_documentnummer xmlns="2f3d58d5-2930-416f-b001-e3ec7433ad1f" xsi:nil="true"/>
  </documentManagement>
</p:properties>
</file>

<file path=customXml/itemProps1.xml><?xml version="1.0" encoding="utf-8"?>
<ds:datastoreItem xmlns:ds="http://schemas.openxmlformats.org/officeDocument/2006/customXml" ds:itemID="{4212B0FD-680D-4382-9BDA-68B575ADE55D}"/>
</file>

<file path=customXml/itemProps2.xml><?xml version="1.0" encoding="utf-8"?>
<ds:datastoreItem xmlns:ds="http://schemas.openxmlformats.org/officeDocument/2006/customXml" ds:itemID="{9B24DC04-E4F7-49F0-B79E-A88EAFE88658}"/>
</file>

<file path=customXml/itemProps3.xml><?xml version="1.0" encoding="utf-8"?>
<ds:datastoreItem xmlns:ds="http://schemas.openxmlformats.org/officeDocument/2006/customXml" ds:itemID="{585AD12D-09B7-44F8-B77B-FF346E20CF41}"/>
</file>

<file path=customXml/itemProps4.xml><?xml version="1.0" encoding="utf-8"?>
<ds:datastoreItem xmlns:ds="http://schemas.openxmlformats.org/officeDocument/2006/customXml" ds:itemID="{E084ACFC-9C35-46A9-A9F0-F9A7E3BBC29D}"/>
</file>

<file path=customXml/itemProps5.xml><?xml version="1.0" encoding="utf-8"?>
<ds:datastoreItem xmlns:ds="http://schemas.openxmlformats.org/officeDocument/2006/customXml" ds:itemID="{5F38B29C-8519-4143-815B-C6D25BE6CC54}"/>
</file>

<file path=docMetadata/LabelInfo.xml><?xml version="1.0" encoding="utf-8"?>
<clbl:labelList xmlns:clbl="http://schemas.microsoft.com/office/2020/mipLabelMetadata">
  <clbl:label id="{e0679369-ec78-4a59-ab07-fddc1793e496}" enabled="1" method="Privileged" siteId="{ac843cea-7a2b-4dc6-9f37-919c3e210fed}" removed="0"/>
</clbl:labelList>
</file>

<file path=docProps/app.xml><?xml version="1.0" encoding="utf-8"?>
<Properties xmlns="http://schemas.openxmlformats.org/officeDocument/2006/extended-properties" xmlns:vt="http://schemas.openxmlformats.org/officeDocument/2006/docPropsVTypes">
  <Template>Presentatie IenW_NL</Template>
  <TotalTime>71</TotalTime>
  <Words>288</Words>
  <Application>Microsoft Office PowerPoint</Application>
  <PresentationFormat>Breedbeeld</PresentationFormat>
  <Paragraphs>28</Paragraphs>
  <Slides>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Calibri</vt:lpstr>
      <vt:lpstr>Verdana</vt:lpstr>
      <vt:lpstr>Wingdings</vt:lpstr>
      <vt:lpstr>IenW Nederlands 16:9</vt:lpstr>
      <vt:lpstr>Ontwikkeling Query’s</vt:lpstr>
      <vt:lpstr>MBA’s toevoegen</vt:lpstr>
      <vt:lpstr>Uitbreiding controle mogelijkheden voor de datakwaliteit in het REV</vt:lpstr>
      <vt:lpstr>Planning voor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Joffer, Frans (RWS WVL)</dc:creator>
  <cp:lastModifiedBy>Manon Wagemakers</cp:lastModifiedBy>
  <cp:revision>2</cp:revision>
  <dcterms:created xsi:type="dcterms:W3CDTF">2025-11-12T21:39:41Z</dcterms:created>
  <dcterms:modified xsi:type="dcterms:W3CDTF">2025-11-27T12:36:04Z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0x010100B7F1890D33E8C3409FB576B974243F3D0104006D1592169F8F7A41BD11DBDF4B064B81</vt:lpwstr>
  </property>
  <property fmtid="{D5CDD505-2E9C-101B-9397-08002B2CF9AE}" pid="3" name="_dlc_DocIdItemGuid">
    <vt:lpwstr>a2fb35df-9fdc-414d-a5a3-397d90a1f481</vt:lpwstr>
  </property>
</Properties>
</file>